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7" r:id="rId10"/>
    <p:sldId id="271" r:id="rId11"/>
    <p:sldId id="268" r:id="rId12"/>
    <p:sldId id="269" r:id="rId13"/>
    <p:sldId id="270" r:id="rId14"/>
    <p:sldId id="264" r:id="rId15"/>
    <p:sldId id="265" r:id="rId16"/>
  </p:sldIdLst>
  <p:sldSz cx="9144000" cy="6858000" type="screen4x3"/>
  <p:notesSz cx="9144000" cy="6858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7" autoAdjust="0"/>
    <p:restoredTop sz="94670"/>
  </p:normalViewPr>
  <p:slideViewPr>
    <p:cSldViewPr snapToGrid="0" snapToObjects="1">
      <p:cViewPr varScale="1">
        <p:scale>
          <a:sx n="73" d="100"/>
          <a:sy n="73" d="100"/>
        </p:scale>
        <p:origin x="1075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0C369-13E3-C04F-AA91-3C19CF4D27E6}" type="datetimeFigureOut">
              <a:rPr lang="nl-NL" smtClean="0"/>
              <a:t>9-4-2019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8B745-3CC2-3B46-A8BC-FE1F07A0832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823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D42C8-A255-5F4D-A951-1B90F54B60E2}" type="datetimeFigureOut">
              <a:rPr lang="nl-NL" smtClean="0"/>
              <a:t>9-4-2019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75814-5E86-5743-808B-FA33B96378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78841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75814-5E86-5743-808B-FA33B96378E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626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licht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59834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11" name="Afbeelding 10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6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donkerblau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59834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93"/>
          <a:stretch/>
        </p:blipFill>
        <p:spPr>
          <a:xfrm>
            <a:off x="360000" y="6173999"/>
            <a:ext cx="2099789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91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ranj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1" y="234261"/>
            <a:ext cx="6598342" cy="2205258"/>
          </a:xfrm>
        </p:spPr>
        <p:txBody>
          <a:bodyPr>
            <a:no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439519"/>
            <a:ext cx="4196618" cy="1752600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titelstijl van het model te bewerken</a:t>
            </a:r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49"/>
          <a:stretch/>
        </p:blipFill>
        <p:spPr>
          <a:xfrm>
            <a:off x="360000" y="6173999"/>
            <a:ext cx="2079737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8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Afbeelding 6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72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dia donker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9" name="Afbeelding 8" descr="UM40_RGB_B_diap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97"/>
          <a:stretch/>
        </p:blipFill>
        <p:spPr>
          <a:xfrm>
            <a:off x="360000" y="6173999"/>
            <a:ext cx="2086421" cy="50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7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kstdia lichtblau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nl-NL" dirty="0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54"/>
          <a:stretch/>
        </p:blipFill>
        <p:spPr>
          <a:xfrm>
            <a:off x="360001" y="6174000"/>
            <a:ext cx="2066368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8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/Foto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0000" y="414259"/>
            <a:ext cx="3934625" cy="1565897"/>
          </a:xfr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60001" y="1980156"/>
            <a:ext cx="3934624" cy="3810096"/>
          </a:xfrm>
        </p:spPr>
        <p:txBody>
          <a:bodyPr/>
          <a:lstStyle>
            <a:lvl3pPr marL="715962" indent="0">
              <a:buNone/>
              <a:defRPr/>
            </a:lvl3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4595043" y="6318628"/>
            <a:ext cx="550734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745252" y="6318628"/>
            <a:ext cx="3449951" cy="365125"/>
          </a:xfrm>
        </p:spPr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195204" y="6318399"/>
            <a:ext cx="569977" cy="365125"/>
          </a:xfrm>
        </p:spPr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jdelijke aanduiding voor afbeelding 7"/>
          <p:cNvSpPr>
            <a:spLocks noGrp="1"/>
          </p:cNvSpPr>
          <p:nvPr>
            <p:ph type="pic" sz="quarter" idx="13"/>
          </p:nvPr>
        </p:nvSpPr>
        <p:spPr>
          <a:xfrm>
            <a:off x="4595043" y="0"/>
            <a:ext cx="4548957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nl-NL"/>
          </a:p>
        </p:txBody>
      </p:sp>
      <p:pic>
        <p:nvPicPr>
          <p:cNvPr id="9" name="Afbeelding 8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solidFill>
            <a:schemeClr val="bg2">
              <a:lumMod val="85000"/>
            </a:schemeClr>
          </a:solidFill>
        </p:spPr>
        <p:txBody>
          <a:bodyPr/>
          <a:lstStyle/>
          <a:p>
            <a:endParaRPr lang="nl-NL" dirty="0"/>
          </a:p>
        </p:txBody>
      </p:sp>
      <p:sp>
        <p:nvSpPr>
          <p:cNvPr id="10" name="Tijdelijke aanduiding voor tekst 5">
            <a:extLst>
              <a:ext uri="{FF2B5EF4-FFF2-40B4-BE49-F238E27FC236}">
                <a16:creationId xmlns:a16="http://schemas.microsoft.com/office/drawing/2014/main" id="{E6163B54-6A74-EE44-A442-C45AB9F085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001" y="6254750"/>
            <a:ext cx="2033950" cy="30162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sz="800"/>
            </a:lvl1pPr>
            <a:lvl2pPr marL="358775" indent="0">
              <a:buNone/>
              <a:defRPr sz="800"/>
            </a:lvl2pPr>
            <a:lvl3pPr marL="715962" indent="0">
              <a:buNone/>
              <a:defRPr sz="800"/>
            </a:lvl3pPr>
            <a:lvl4pPr marL="1074738" indent="0">
              <a:buNone/>
              <a:defRPr sz="800"/>
            </a:lvl4pPr>
            <a:lvl5pPr marL="1433512" indent="0">
              <a:buNone/>
              <a:defRPr sz="800"/>
            </a:lvl5pPr>
          </a:lstStyle>
          <a:p>
            <a:pPr lvl="0"/>
            <a:r>
              <a:rPr lang="nl-N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7825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Naam afdeling of A-merk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7AD4A-C94A-7B42-9E17-606C7F366C4B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jdelijke aanduiding voor tabel 6"/>
          <p:cNvSpPr>
            <a:spLocks noGrp="1"/>
          </p:cNvSpPr>
          <p:nvPr>
            <p:ph type="tbl" sz="quarter" idx="13"/>
          </p:nvPr>
        </p:nvSpPr>
        <p:spPr>
          <a:xfrm>
            <a:off x="360363" y="1296000"/>
            <a:ext cx="8326437" cy="4309230"/>
          </a:xfrm>
        </p:spPr>
        <p:txBody>
          <a:bodyPr/>
          <a:lstStyle/>
          <a:p>
            <a:endParaRPr lang="nl-NL"/>
          </a:p>
        </p:txBody>
      </p:sp>
      <p:pic>
        <p:nvPicPr>
          <p:cNvPr id="8" name="Afbeelding 7" descr="UM40_RGB_B_blauw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41"/>
          <a:stretch/>
        </p:blipFill>
        <p:spPr>
          <a:xfrm>
            <a:off x="360001" y="6174000"/>
            <a:ext cx="2106474" cy="50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7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359999" y="414260"/>
            <a:ext cx="8326799" cy="756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359999" y="1296000"/>
            <a:ext cx="8326799" cy="36270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234467" y="6318628"/>
            <a:ext cx="914465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j-lt"/>
                <a:cs typeface="Verdana"/>
              </a:defRPr>
            </a:lvl1pPr>
          </a:lstStyle>
          <a:p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217546" y="6318628"/>
            <a:ext cx="397765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r>
              <a:rPr lang="nl-NL"/>
              <a:t>Naam afdeling of A-merk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316141" y="6318399"/>
            <a:ext cx="370657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  <a:latin typeface="+mn-lt"/>
                <a:cs typeface="Verdana"/>
              </a:defRPr>
            </a:lvl1pPr>
          </a:lstStyle>
          <a:p>
            <a:fld id="{09B7AD4A-C94A-7B42-9E17-606C7F366C4B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815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5" r:id="rId5"/>
    <p:sldLayoutId id="2147483656" r:id="rId6"/>
    <p:sldLayoutId id="2147483663" r:id="rId7"/>
    <p:sldLayoutId id="2147483659" r:id="rId8"/>
    <p:sldLayoutId id="2147483654" r:id="rId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buFont typeface="Arial"/>
        <a:buChar char="•"/>
        <a:defRPr sz="3600" kern="1200">
          <a:solidFill>
            <a:schemeClr val="tx1"/>
          </a:solidFill>
          <a:latin typeface="+mj-lt"/>
          <a:ea typeface="+mn-ea"/>
          <a:cs typeface="Verdana"/>
        </a:defRPr>
      </a:lvl1pPr>
      <a:lvl2pPr marL="717550" indent="-358775" algn="l" defTabSz="457200" rtl="0" eaLnBrk="1" latinLnBrk="0" hangingPunct="1">
        <a:spcBef>
          <a:spcPts val="0"/>
        </a:spcBef>
        <a:buFont typeface="Lucida Grande"/>
        <a:buChar char="-"/>
        <a:defRPr sz="3200" kern="1200">
          <a:solidFill>
            <a:schemeClr val="tx1"/>
          </a:solidFill>
          <a:latin typeface="+mj-lt"/>
          <a:ea typeface="+mn-ea"/>
          <a:cs typeface="Verdana"/>
        </a:defRPr>
      </a:lvl2pPr>
      <a:lvl3pPr marL="1073150" indent="-357188" algn="l" defTabSz="457200" rtl="0" eaLnBrk="1" latinLnBrk="0" hangingPunct="1">
        <a:spcBef>
          <a:spcPts val="0"/>
        </a:spcBef>
        <a:buFont typeface="Lucida Grande"/>
        <a:buChar char="-"/>
        <a:defRPr sz="2800" kern="1200">
          <a:solidFill>
            <a:schemeClr val="tx1"/>
          </a:solidFill>
          <a:latin typeface="+mj-lt"/>
          <a:ea typeface="+mn-ea"/>
          <a:cs typeface="Verdana"/>
        </a:defRPr>
      </a:lvl3pPr>
      <a:lvl4pPr marL="1430338" indent="-355600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4pPr>
      <a:lvl5pPr marL="1793875" indent="-360363" algn="l" defTabSz="457200" rtl="0" eaLnBrk="1" latinLnBrk="0" hangingPunct="1">
        <a:spcBef>
          <a:spcPts val="0"/>
        </a:spcBef>
        <a:buFont typeface="Lucida Grande"/>
        <a:buChar char="-"/>
        <a:defRPr sz="2400" kern="1200">
          <a:solidFill>
            <a:schemeClr val="tx1"/>
          </a:solidFill>
          <a:latin typeface="+mj-lt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5281/zenodo.1310165" TargetMode="External"/><Relationship Id="rId2" Type="http://schemas.openxmlformats.org/officeDocument/2006/relationships/hyperlink" Target="https://www.researchgate.net/publication/321475443_Fruit_recognition_from_images_using_deep_learn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loud.google.com/tpu/docs/inception-v3-advanc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75990" y="234260"/>
            <a:ext cx="6944009" cy="2623239"/>
          </a:xfrm>
        </p:spPr>
        <p:txBody>
          <a:bodyPr/>
          <a:lstStyle/>
          <a:p>
            <a:r>
              <a:rPr lang="en-US" sz="3200" b="0" dirty="0">
                <a:solidFill>
                  <a:srgbClr val="00142E"/>
                </a:solidFill>
              </a:rPr>
              <a:t>Deep learning for fruits image classification</a:t>
            </a:r>
            <a:endParaRPr lang="nl-NL" sz="3200" b="0" dirty="0">
              <a:solidFill>
                <a:srgbClr val="00142E"/>
              </a:solidFill>
            </a:endParaRPr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675991" y="2977683"/>
            <a:ext cx="4196618" cy="1752600"/>
          </a:xfrm>
        </p:spPr>
        <p:txBody>
          <a:bodyPr/>
          <a:lstStyle/>
          <a:p>
            <a:r>
              <a:rPr lang="nl-NL" dirty="0"/>
              <a:t>Nicola Gheza</a:t>
            </a:r>
          </a:p>
          <a:p>
            <a:r>
              <a:rPr lang="nl-NL" dirty="0"/>
              <a:t>10-04-2019</a:t>
            </a:r>
          </a:p>
          <a:p>
            <a:endParaRPr lang="nl-NL" dirty="0"/>
          </a:p>
        </p:txBody>
      </p:sp>
      <p:pic>
        <p:nvPicPr>
          <p:cNvPr id="8" name="Afbeelding 7" descr="Future l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919" y="3609283"/>
            <a:ext cx="3532883" cy="32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76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A7F22-67C1-4A7E-AA95-DF5613A8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CNN – Fruit Recognition dataset Results 2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361C52-102E-4047-A003-19A92A336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" y="3214195"/>
            <a:ext cx="4342023" cy="26315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95A3CBE-F60B-4955-991F-9F7F010A1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44777" y="3214195"/>
            <a:ext cx="4342021" cy="2631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17E8A1-F98F-4A75-8FBD-86746C2A7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410" y="922283"/>
            <a:ext cx="66579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88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CF6AE-0974-441E-81AE-0185136A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Inception_v3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E1C8B9-67ED-4CD7-8C65-CD6888FA65AD}"/>
              </a:ext>
            </a:extLst>
          </p:cNvPr>
          <p:cNvSpPr txBox="1"/>
          <p:nvPr/>
        </p:nvSpPr>
        <p:spPr>
          <a:xfrm>
            <a:off x="656948" y="5033638"/>
            <a:ext cx="724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Inception-v3 Architecture (Batch Norm and </a:t>
            </a:r>
            <a:r>
              <a:rPr lang="en-US" dirty="0" err="1"/>
              <a:t>ReLU</a:t>
            </a:r>
            <a:r>
              <a:rPr lang="en-US" dirty="0"/>
              <a:t> are used after Conv)</a:t>
            </a:r>
            <a:r>
              <a:rPr lang="en-US" baseline="30000" dirty="0"/>
              <a:t> [5]</a:t>
            </a:r>
            <a:endParaRPr lang="en-US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6633CE32-BC78-4BE4-803E-28891CD30A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489627"/>
            <a:ext cx="8326437" cy="323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95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3F2B-F9FE-4B01-AD68-86B0C75E0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Inception_v3 – Results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4270-FCDE-43F6-9EE8-1005C5B9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980661"/>
            <a:ext cx="8326799" cy="514184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Fruit Recognition dataset: 96.5% Val. Accuracy</a:t>
            </a:r>
            <a:br>
              <a:rPr lang="en-US" dirty="0"/>
            </a:br>
            <a:r>
              <a:rPr lang="en-US" sz="1200" dirty="0"/>
              <a:t>				   </a:t>
            </a:r>
          </a:p>
          <a:p>
            <a:pPr marL="0" indent="0">
              <a:buNone/>
            </a:pPr>
            <a:r>
              <a:rPr lang="en-US" sz="1200" dirty="0"/>
              <a:t>					</a:t>
            </a:r>
            <a:r>
              <a:rPr lang="en-US" sz="1800" dirty="0"/>
              <a:t>Accuracy</a:t>
            </a:r>
            <a:r>
              <a:rPr lang="en-US" sz="1200" dirty="0"/>
              <a:t>				 	        </a:t>
            </a:r>
            <a:r>
              <a:rPr lang="en-US" sz="1800" dirty="0"/>
              <a:t>Cross Entropy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0637A53-5711-445D-B080-EBBD34FC2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146" y="2060641"/>
            <a:ext cx="314325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DD7817-04C3-442A-86A6-C14EB0FBE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4396" y="2060641"/>
            <a:ext cx="3143250" cy="1905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9369A1-171D-4041-B07D-59918398B8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7650" y="4138027"/>
            <a:ext cx="3143250" cy="1905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059FC10-7645-401A-9E39-DD45B28504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04396" y="4141340"/>
            <a:ext cx="314325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62379E-A43D-480E-B66D-50595E09A5E6}"/>
              </a:ext>
            </a:extLst>
          </p:cNvPr>
          <p:cNvSpPr txBox="1"/>
          <p:nvPr/>
        </p:nvSpPr>
        <p:spPr>
          <a:xfrm>
            <a:off x="258420" y="4797359"/>
            <a:ext cx="133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D95AC-0B32-499C-B2A0-1AA0EDE67886}"/>
              </a:ext>
            </a:extLst>
          </p:cNvPr>
          <p:cNvSpPr txBox="1"/>
          <p:nvPr/>
        </p:nvSpPr>
        <p:spPr>
          <a:xfrm>
            <a:off x="258421" y="2672042"/>
            <a:ext cx="133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24870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01D12-BAC0-43F8-8BF8-F330C249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Tuning Inception_v3 – Results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93602-080B-4D01-BE43-4BB5852AA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20417"/>
            <a:ext cx="8326799" cy="5115339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Fruit-360 dataset: 98.1% Val. Accuracy</a:t>
            </a:r>
          </a:p>
          <a:p>
            <a:pPr marL="0" indent="0">
              <a:buNone/>
            </a:pPr>
            <a:r>
              <a:rPr lang="en-US" sz="1800" dirty="0"/>
              <a:t>				        Accuracy						     Cross Entropy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1ABEEDF-385C-4C68-AB7D-8B82042B2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633" y="1869183"/>
            <a:ext cx="3143250" cy="1905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2DAE134-1912-4AB3-AB55-D1E4F020C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637" y="1869183"/>
            <a:ext cx="3143250" cy="1905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FD7FAF-AF50-4904-8535-D0DB8D450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00633" y="4025349"/>
            <a:ext cx="3143250" cy="1905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58B749-93A6-47EB-B885-4B934820F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637" y="4025349"/>
            <a:ext cx="3143250" cy="1905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072C0E5-3905-4CCB-8A1A-0338849298A0}"/>
              </a:ext>
            </a:extLst>
          </p:cNvPr>
          <p:cNvSpPr txBox="1"/>
          <p:nvPr/>
        </p:nvSpPr>
        <p:spPr>
          <a:xfrm>
            <a:off x="258420" y="4797359"/>
            <a:ext cx="133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3EB03C-0FBA-48CE-98DD-5C80C06679E6}"/>
              </a:ext>
            </a:extLst>
          </p:cNvPr>
          <p:cNvSpPr txBox="1"/>
          <p:nvPr/>
        </p:nvSpPr>
        <p:spPr>
          <a:xfrm>
            <a:off x="258421" y="2672042"/>
            <a:ext cx="133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05110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227E-A62D-4A8F-8BAE-BFBB76CB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E744F-F52F-4573-A8B8-4AE20301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95999"/>
            <a:ext cx="8326799" cy="4749693"/>
          </a:xfrm>
        </p:spPr>
        <p:txBody>
          <a:bodyPr/>
          <a:lstStyle/>
          <a:p>
            <a:r>
              <a:rPr lang="en-US" dirty="0"/>
              <a:t>Improve classification models</a:t>
            </a:r>
          </a:p>
          <a:p>
            <a:pPr lvl="1"/>
            <a:r>
              <a:rPr lang="en-US" dirty="0"/>
              <a:t>Different scenarios (i.e. HSV + Grayscale, RGB)</a:t>
            </a:r>
          </a:p>
          <a:p>
            <a:pPr lvl="1"/>
            <a:r>
              <a:rPr lang="en-US" dirty="0"/>
              <a:t>More epochs (i.e. 10k to 70k)</a:t>
            </a:r>
          </a:p>
          <a:p>
            <a:pPr lvl="1"/>
            <a:r>
              <a:rPr lang="en-US" dirty="0"/>
              <a:t>Different base models for Fine Tuning (i.e. Inception-v4 , </a:t>
            </a:r>
            <a:r>
              <a:rPr lang="en-US" dirty="0" err="1"/>
              <a:t>NASNet</a:t>
            </a:r>
            <a:r>
              <a:rPr lang="en-US" dirty="0"/>
              <a:t>)</a:t>
            </a:r>
          </a:p>
          <a:p>
            <a:r>
              <a:rPr lang="en-US" dirty="0"/>
              <a:t>Fruit detection using Faster R-CNN</a:t>
            </a:r>
            <a:r>
              <a:rPr lang="en-US" baseline="30000" dirty="0"/>
              <a:t>[3]</a:t>
            </a:r>
          </a:p>
          <a:p>
            <a:pPr lvl="1"/>
            <a:r>
              <a:rPr lang="en-US" dirty="0"/>
              <a:t>YOLO</a:t>
            </a:r>
          </a:p>
          <a:p>
            <a:pPr lvl="1"/>
            <a:r>
              <a:rPr lang="en-US" dirty="0"/>
              <a:t>Weakly Supervised Object Localization</a:t>
            </a:r>
            <a:r>
              <a:rPr lang="en-US" baseline="30000" dirty="0"/>
              <a:t>[4]</a:t>
            </a:r>
            <a:endParaRPr lang="en-US" dirty="0"/>
          </a:p>
          <a:p>
            <a:pPr marL="3587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1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9FA4-7CA0-4E3D-9C87-6C1415C7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FC72-9504-4F68-907A-EA0C9201E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[1] </a:t>
            </a:r>
            <a:r>
              <a:rPr lang="en-US" sz="1400" dirty="0" err="1"/>
              <a:t>Horea</a:t>
            </a:r>
            <a:r>
              <a:rPr lang="en-US" sz="1400" dirty="0"/>
              <a:t> </a:t>
            </a:r>
            <a:r>
              <a:rPr lang="en-US" sz="1400" dirty="0" err="1"/>
              <a:t>Muresan</a:t>
            </a:r>
            <a:r>
              <a:rPr lang="en-US" sz="1400" dirty="0"/>
              <a:t>, Mihai </a:t>
            </a:r>
            <a:r>
              <a:rPr lang="en-US" sz="1400" dirty="0" err="1"/>
              <a:t>Oltean</a:t>
            </a:r>
            <a:r>
              <a:rPr lang="en-US" sz="1400" dirty="0"/>
              <a:t>, </a:t>
            </a:r>
            <a:r>
              <a:rPr lang="en-US" sz="1400" dirty="0">
                <a:hlinkClick r:id="rId2"/>
              </a:rPr>
              <a:t>Fruit recognition from images using deep learning</a:t>
            </a:r>
            <a:r>
              <a:rPr lang="en-US" sz="1400" dirty="0"/>
              <a:t>, Acta Univ. </a:t>
            </a:r>
            <a:r>
              <a:rPr lang="en-US" sz="1400" dirty="0" err="1"/>
              <a:t>Sapientiae</a:t>
            </a:r>
            <a:r>
              <a:rPr lang="en-US" sz="1400" dirty="0"/>
              <a:t>, Informatica Vol. 10, Issue 1, pp. 26-42, 2018.</a:t>
            </a:r>
          </a:p>
          <a:p>
            <a:r>
              <a:rPr lang="en-US" sz="1400" dirty="0"/>
              <a:t>[2] Israr Hussain,, </a:t>
            </a:r>
            <a:r>
              <a:rPr lang="en-US" sz="1400" dirty="0" err="1"/>
              <a:t>Qianhua</a:t>
            </a:r>
            <a:r>
              <a:rPr lang="en-US" sz="1400" dirty="0"/>
              <a:t> He, </a:t>
            </a:r>
            <a:r>
              <a:rPr lang="en-US" sz="1400" dirty="0" err="1"/>
              <a:t>Zhuliang</a:t>
            </a:r>
            <a:r>
              <a:rPr lang="en-US" sz="1400" dirty="0"/>
              <a:t> Chen, &amp; Wei </a:t>
            </a:r>
            <a:r>
              <a:rPr lang="en-US" sz="1400" dirty="0" err="1"/>
              <a:t>Xie</a:t>
            </a:r>
            <a:r>
              <a:rPr lang="en-US" sz="1400" dirty="0"/>
              <a:t>. (2018). Fruit Recognition dataset (Version V 1.0) [Data set]. </a:t>
            </a:r>
            <a:r>
              <a:rPr lang="en-US" sz="1400" dirty="0" err="1"/>
              <a:t>Zenodo</a:t>
            </a:r>
            <a:r>
              <a:rPr lang="en-US" sz="1400" dirty="0"/>
              <a:t>. </a:t>
            </a:r>
            <a:r>
              <a:rPr lang="en-US" sz="1400" dirty="0">
                <a:hlinkClick r:id="rId3"/>
              </a:rPr>
              <a:t>http://doi.org/10.5281/zenodo.1310165</a:t>
            </a:r>
            <a:endParaRPr lang="en-US" sz="1400" dirty="0"/>
          </a:p>
          <a:p>
            <a:r>
              <a:rPr lang="en-US" sz="1400" dirty="0"/>
              <a:t>[3] Sa, I.; Ge, Z.; </a:t>
            </a:r>
            <a:r>
              <a:rPr lang="en-US" sz="1400" dirty="0" err="1"/>
              <a:t>Dayoub</a:t>
            </a:r>
            <a:r>
              <a:rPr lang="en-US" sz="1400" dirty="0"/>
              <a:t>, F.; </a:t>
            </a:r>
            <a:r>
              <a:rPr lang="en-US" sz="1400" dirty="0" err="1"/>
              <a:t>Upcroft</a:t>
            </a:r>
            <a:r>
              <a:rPr lang="en-US" sz="1400" dirty="0"/>
              <a:t>, B.; Perez, T.; McCool, C. </a:t>
            </a:r>
            <a:r>
              <a:rPr lang="en-US" sz="1400" dirty="0" err="1"/>
              <a:t>DeepFruits</a:t>
            </a:r>
            <a:r>
              <a:rPr lang="en-US" sz="1400" dirty="0"/>
              <a:t>: A Fruit Detection System Using Deep Neural Networks. Sensors 2016, 16, 1222.</a:t>
            </a:r>
          </a:p>
          <a:p>
            <a:r>
              <a:rPr lang="en-US" sz="1400" dirty="0"/>
              <a:t>[4] </a:t>
            </a:r>
            <a:r>
              <a:rPr lang="en-US" sz="1400" dirty="0" err="1"/>
              <a:t>Oquab</a:t>
            </a:r>
            <a:r>
              <a:rPr lang="en-US" sz="1400" dirty="0"/>
              <a:t>, Maxime, et al. "Is object localization for free?-weakly-supervised learning with convolutional neural networks." Proceedings of the IEEE Conference on Computer Vision and Pattern Recognition. 2015.</a:t>
            </a:r>
          </a:p>
          <a:p>
            <a:r>
              <a:rPr lang="en-US" sz="1400" dirty="0"/>
              <a:t>[5] </a:t>
            </a:r>
            <a:r>
              <a:rPr lang="en-US" sz="1400" dirty="0">
                <a:hlinkClick r:id="rId4"/>
              </a:rPr>
              <a:t>https://cloud.google.com/tpu/docs/inception-v3-advanced</a:t>
            </a:r>
            <a:endParaRPr lang="en-US" sz="1400" dirty="0"/>
          </a:p>
          <a:p>
            <a:r>
              <a:rPr lang="en-US" sz="1400" dirty="0"/>
              <a:t>[6] McCool C., Sa I., </a:t>
            </a:r>
            <a:r>
              <a:rPr lang="en-US" sz="1400" dirty="0" err="1"/>
              <a:t>Dayoub</a:t>
            </a:r>
            <a:r>
              <a:rPr lang="en-US" sz="1400" dirty="0"/>
              <a:t> F., Lehnert C., Perez T., </a:t>
            </a:r>
            <a:r>
              <a:rPr lang="en-US" sz="1400" dirty="0" err="1"/>
              <a:t>Upcroft</a:t>
            </a:r>
            <a:r>
              <a:rPr lang="en-US" sz="1400" dirty="0"/>
              <a:t> B. Visual Detection of Occluded Crop: For automated harvesting; Proceedings of the International Conference on Robotics and Automation; Stockholm, Sweden. 16–21 May 2016.</a:t>
            </a:r>
          </a:p>
        </p:txBody>
      </p:sp>
    </p:spTree>
    <p:extLst>
      <p:ext uri="{BB962C8B-B14F-4D97-AF65-F5344CB8AC3E}">
        <p14:creationId xmlns:p14="http://schemas.microsoft.com/office/powerpoint/2010/main" val="339888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This thesis will examine the effectiveness of SoA deep learning techniques for the recognition and detection of fruits in benchmark datasets.</a:t>
            </a:r>
          </a:p>
        </p:txBody>
      </p:sp>
    </p:spTree>
    <p:extLst>
      <p:ext uri="{BB962C8B-B14F-4D97-AF65-F5344CB8AC3E}">
        <p14:creationId xmlns:p14="http://schemas.microsoft.com/office/powerpoint/2010/main" val="221337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819A-3907-4FD4-959D-6912A6CA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603CD-554C-4457-A05F-0D0B55C66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characteristics of existing fruit databases, and the reason for them?</a:t>
            </a:r>
          </a:p>
          <a:p>
            <a:r>
              <a:rPr lang="en-US" dirty="0"/>
              <a:t>What current </a:t>
            </a:r>
            <a:r>
              <a:rPr lang="en-US" dirty="0" err="1"/>
              <a:t>SoA</a:t>
            </a:r>
            <a:r>
              <a:rPr lang="en-US" dirty="0"/>
              <a:t> deep learning classification methods are best suited for fruit classification?</a:t>
            </a:r>
          </a:p>
          <a:p>
            <a:r>
              <a:rPr lang="en-US" dirty="0"/>
              <a:t>How can transfer learning help extend the existing DL recognition/classification methodologies to less constrained data?</a:t>
            </a:r>
          </a:p>
        </p:txBody>
      </p:sp>
    </p:spTree>
    <p:extLst>
      <p:ext uri="{BB962C8B-B14F-4D97-AF65-F5344CB8AC3E}">
        <p14:creationId xmlns:p14="http://schemas.microsoft.com/office/powerpoint/2010/main" val="3953931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589D-2EC7-4DBE-B89E-4CF3A22B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</a:t>
            </a:r>
          </a:p>
        </p:txBody>
      </p:sp>
      <p:pic>
        <p:nvPicPr>
          <p:cNvPr id="1026" name="Picture 2" descr="Ellips | Next Level Grading">
            <a:extLst>
              <a:ext uri="{FF2B5EF4-FFF2-40B4-BE49-F238E27FC236}">
                <a16:creationId xmlns:a16="http://schemas.microsoft.com/office/drawing/2014/main" id="{FB2FC675-ED88-4305-B444-CB43E92D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99" y="3006778"/>
            <a:ext cx="30480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7CC358-4964-4CAB-8AE9-385CCF1E904B}"/>
              </a:ext>
            </a:extLst>
          </p:cNvPr>
          <p:cNvSpPr/>
          <p:nvPr/>
        </p:nvSpPr>
        <p:spPr>
          <a:xfrm>
            <a:off x="4004441" y="350112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cap="all" dirty="0">
                <a:latin typeface="geogrotesque-light"/>
              </a:rPr>
              <a:t>GRADING &amp; SORTING SOLUTIONS FOR FRUITS AND VEGETABLES</a:t>
            </a:r>
            <a:endParaRPr lang="en-US" i="0" u="none" strike="noStrike" cap="all" dirty="0">
              <a:effectLst/>
              <a:latin typeface="geogrotesque-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913688-3ADC-40F8-A125-E1E0FC4B8299}"/>
              </a:ext>
            </a:extLst>
          </p:cNvPr>
          <p:cNvSpPr/>
          <p:nvPr/>
        </p:nvSpPr>
        <p:spPr>
          <a:xfrm>
            <a:off x="199715" y="1342007"/>
            <a:ext cx="8376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“To make robotic crop harvesting a reality three key challenges have to be solved: Automatic Crop detection, Automatic Crop </a:t>
            </a:r>
            <a:r>
              <a:rPr lang="en-US" dirty="0" err="1"/>
              <a:t>Localisation</a:t>
            </a:r>
            <a:r>
              <a:rPr lang="en-US" dirty="0"/>
              <a:t>, and Automatic Crop Manipulation”</a:t>
            </a:r>
            <a:r>
              <a:rPr lang="en-US" baseline="30000" dirty="0"/>
              <a:t>[6]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6D9362-E4D8-4440-BD6E-EAD3ED147625}"/>
              </a:ext>
            </a:extLst>
          </p:cNvPr>
          <p:cNvSpPr txBox="1"/>
          <p:nvPr/>
        </p:nvSpPr>
        <p:spPr>
          <a:xfrm>
            <a:off x="515007" y="4635062"/>
            <a:ext cx="806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 and Size 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2813107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0160-C06B-49A6-9C8D-D0B3C2748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414260"/>
            <a:ext cx="8326799" cy="756000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F074C-737B-41EE-95FA-2DC7FE36C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27520"/>
            <a:ext cx="6252836" cy="4802959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Classification:</a:t>
            </a:r>
          </a:p>
          <a:p>
            <a:r>
              <a:rPr lang="en-US" sz="2800" dirty="0"/>
              <a:t>Fruits-360</a:t>
            </a:r>
            <a:r>
              <a:rPr lang="en-US" sz="2800" baseline="30000" dirty="0"/>
              <a:t>[1]</a:t>
            </a:r>
          </a:p>
          <a:p>
            <a:pPr lvl="1"/>
            <a:r>
              <a:rPr lang="en-US" sz="2800" dirty="0"/>
              <a:t>65429 images, 100x100 pixels, 95 fruits.</a:t>
            </a:r>
          </a:p>
          <a:p>
            <a:r>
              <a:rPr lang="en-US" sz="2800" dirty="0"/>
              <a:t>Fruit Recognition dataset</a:t>
            </a:r>
            <a:r>
              <a:rPr lang="en-US" sz="2800" baseline="30000" dirty="0"/>
              <a:t>[2]</a:t>
            </a:r>
          </a:p>
          <a:p>
            <a:pPr lvl="1"/>
            <a:r>
              <a:rPr lang="en-US" sz="2800" dirty="0"/>
              <a:t>44406 images, 320x258 pixels, 15 fruits</a:t>
            </a:r>
          </a:p>
          <a:p>
            <a:pPr marL="0" indent="-15875">
              <a:buNone/>
            </a:pPr>
            <a:r>
              <a:rPr lang="en-US" sz="2800" dirty="0"/>
              <a:t>Detection:</a:t>
            </a:r>
          </a:p>
          <a:p>
            <a:r>
              <a:rPr lang="en-US" sz="2800" dirty="0" err="1"/>
              <a:t>DeepFruits</a:t>
            </a:r>
            <a:r>
              <a:rPr lang="en-US" sz="2800" dirty="0"/>
              <a:t> Dataset</a:t>
            </a:r>
            <a:r>
              <a:rPr lang="en-US" sz="2800" baseline="30000" dirty="0"/>
              <a:t>[3]</a:t>
            </a:r>
          </a:p>
          <a:p>
            <a:pPr lvl="1"/>
            <a:r>
              <a:rPr lang="en-US" sz="2800" dirty="0"/>
              <a:t>500 images, 500x375 pixels, 7 fruits</a:t>
            </a:r>
          </a:p>
          <a:p>
            <a:pPr lvl="2"/>
            <a:r>
              <a:rPr lang="en-US" sz="2400" dirty="0"/>
              <a:t>Bounding boxes available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C6FAD-8006-46CF-9E7C-467C6DBE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7548" y="1551710"/>
            <a:ext cx="952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FBB29-C27B-4FBD-972F-6CB2B8AD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118" y="2925416"/>
            <a:ext cx="2286000" cy="1533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B3BE0-6457-42B3-A2CA-97E078C73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474" y="4751882"/>
            <a:ext cx="1749287" cy="175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903C-AFF6-42F5-B5D4-43F225C8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E7F5C-8F8D-4DDE-ACEC-30306558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CNN</a:t>
            </a:r>
          </a:p>
          <a:p>
            <a:pPr lvl="1"/>
            <a:r>
              <a:rPr lang="en-US" dirty="0"/>
              <a:t>(Based on Fruit recognition from images using deep learning</a:t>
            </a:r>
            <a:r>
              <a:rPr lang="en-US" baseline="30000" dirty="0"/>
              <a:t>[1]</a:t>
            </a:r>
            <a:r>
              <a:rPr lang="en-US" dirty="0"/>
              <a:t>)</a:t>
            </a:r>
          </a:p>
          <a:p>
            <a:r>
              <a:rPr lang="en-US" dirty="0"/>
              <a:t>Transfer Learning </a:t>
            </a:r>
          </a:p>
          <a:p>
            <a:pPr lvl="1"/>
            <a:r>
              <a:rPr lang="en-US" dirty="0"/>
              <a:t>(Fine Tuning Inception-v3) </a:t>
            </a:r>
          </a:p>
        </p:txBody>
      </p:sp>
    </p:spTree>
    <p:extLst>
      <p:ext uri="{BB962C8B-B14F-4D97-AF65-F5344CB8AC3E}">
        <p14:creationId xmlns:p14="http://schemas.microsoft.com/office/powerpoint/2010/main" val="266131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E022-D963-478F-BD85-6FE43AFE6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CNN - Architectures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5EAECD-1F34-4B64-A38F-6E5060483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63" y="1656943"/>
            <a:ext cx="8326437" cy="29043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D70F0C-5E0C-44D1-8088-059899855EFE}"/>
              </a:ext>
            </a:extLst>
          </p:cNvPr>
          <p:cNvSpPr txBox="1"/>
          <p:nvPr/>
        </p:nvSpPr>
        <p:spPr>
          <a:xfrm>
            <a:off x="568169" y="4499214"/>
            <a:ext cx="811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Graphical representation of the convolutional neural network used in experiments</a:t>
            </a:r>
            <a:r>
              <a:rPr lang="en-US" baseline="30000" dirty="0"/>
              <a:t>[1]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8319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97132-3B50-42F3-B088-D87A3278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CNN –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C590C-8739-4029-8F2D-8C756AAE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2400" dirty="0"/>
              <a:t>9 architectures x 50 epochs, Grayscale Images;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10 architectures x 50 epochs, HSV Images;</a:t>
            </a:r>
          </a:p>
        </p:txBody>
      </p:sp>
    </p:spTree>
    <p:extLst>
      <p:ext uri="{BB962C8B-B14F-4D97-AF65-F5344CB8AC3E}">
        <p14:creationId xmlns:p14="http://schemas.microsoft.com/office/powerpoint/2010/main" val="1800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4A1C-4CD9-4F46-A4FD-9DC6B2B3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CNN – Fruit Recognition dataset Results 1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4D5E5E1-38C8-4352-B655-FF7FD597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9999" y="3429000"/>
            <a:ext cx="4021192" cy="243708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171EA62-88F8-4341-AD5C-ADE902249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1191" y="3429000"/>
            <a:ext cx="4021192" cy="2437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711144-1941-48C1-81AD-1AFADA153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976" y="1175767"/>
            <a:ext cx="6942047" cy="197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57472"/>
      </p:ext>
    </p:extLst>
  </p:cSld>
  <p:clrMapOvr>
    <a:masterClrMapping/>
  </p:clrMapOvr>
</p:sld>
</file>

<file path=ppt/theme/theme1.xml><?xml version="1.0" encoding="utf-8"?>
<a:theme xmlns:a="http://schemas.openxmlformats.org/drawingml/2006/main" name="Maastricht University">
  <a:themeElements>
    <a:clrScheme name="UM">
      <a:dk1>
        <a:srgbClr val="001C3D"/>
      </a:dk1>
      <a:lt1>
        <a:srgbClr val="FFFFFF"/>
      </a:lt1>
      <a:dk2>
        <a:srgbClr val="00A2DB"/>
      </a:dk2>
      <a:lt2>
        <a:srgbClr val="FFFFFF"/>
      </a:lt2>
      <a:accent1>
        <a:srgbClr val="E84E10"/>
      </a:accent1>
      <a:accent2>
        <a:srgbClr val="00A2DB"/>
      </a:accent2>
      <a:accent3>
        <a:srgbClr val="001C3D"/>
      </a:accent3>
      <a:accent4>
        <a:srgbClr val="F3A687"/>
      </a:accent4>
      <a:accent5>
        <a:srgbClr val="7FD0ED"/>
      </a:accent5>
      <a:accent6>
        <a:srgbClr val="7F8D9E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1708</TotalTime>
  <Words>354</Words>
  <Application>Microsoft Office PowerPoint</Application>
  <PresentationFormat>On-screen Show (4:3)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geogrotesque-light</vt:lpstr>
      <vt:lpstr>Lucida Grande</vt:lpstr>
      <vt:lpstr>Verdana</vt:lpstr>
      <vt:lpstr>Maastricht University</vt:lpstr>
      <vt:lpstr>Deep learning for fruits image classification</vt:lpstr>
      <vt:lpstr>Introduction</vt:lpstr>
      <vt:lpstr>Research questions</vt:lpstr>
      <vt:lpstr>State-of-the-Art</vt:lpstr>
      <vt:lpstr>Dataset</vt:lpstr>
      <vt:lpstr>Methodology</vt:lpstr>
      <vt:lpstr>Deep CNN - Architectures</vt:lpstr>
      <vt:lpstr>Deep CNN – Experiments</vt:lpstr>
      <vt:lpstr>Deep CNN – Fruit Recognition dataset Results 1</vt:lpstr>
      <vt:lpstr>Deep CNN – Fruit Recognition dataset Results 2</vt:lpstr>
      <vt:lpstr>Fine Tuning Inception_v3</vt:lpstr>
      <vt:lpstr>Fine Tuning Inception_v3 – Results 1</vt:lpstr>
      <vt:lpstr>Fine Tuning Inception_v3 – Results 2</vt:lpstr>
      <vt:lpstr>Further Work</vt:lpstr>
      <vt:lpstr>References</vt:lpstr>
    </vt:vector>
  </TitlesOfParts>
  <Manager/>
  <Company>Maastricht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subject/>
  <dc:creator/>
  <cp:keywords/>
  <dc:description/>
  <cp:lastModifiedBy>Nicola Gheza</cp:lastModifiedBy>
  <cp:revision>72</cp:revision>
  <cp:lastPrinted>2016-01-22T13:02:05Z</cp:lastPrinted>
  <dcterms:created xsi:type="dcterms:W3CDTF">2016-01-20T13:07:02Z</dcterms:created>
  <dcterms:modified xsi:type="dcterms:W3CDTF">2019-04-10T10:28:51Z</dcterms:modified>
  <cp:category/>
</cp:coreProperties>
</file>